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Montserrat Black"/>
      <p:bold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Bebas Neue"/>
      <p:regular r:id="rId23"/>
    </p:embeddedFont>
    <p:embeddedFont>
      <p:font typeface="PT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PTSans-regular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italic.fntdata"/><Relationship Id="rId25" Type="http://schemas.openxmlformats.org/officeDocument/2006/relationships/font" Target="fonts/PTSans-bold.fntdata"/><Relationship Id="rId27" Type="http://schemas.openxmlformats.org/officeDocument/2006/relationships/font" Target="fonts/PT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Black-bold.fntdata"/><Relationship Id="rId16" Type="http://schemas.openxmlformats.org/officeDocument/2006/relationships/slide" Target="slides/slide12.xml"/><Relationship Id="rId19" Type="http://schemas.openxmlformats.org/officeDocument/2006/relationships/font" Target="fonts/Montserrat-regular.fntdata"/><Relationship Id="rId18" Type="http://schemas.openxmlformats.org/officeDocument/2006/relationships/font" Target="fonts/MontserratBlack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1734a882cf6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1734a882cf6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1734a882cf6_0_8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" name="Google Shape;1328;g1734a882cf6_0_8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14d33840f0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14d33840f0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1734a882cf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" name="Google Shape;1240;g1734a882cf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33365251c5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33365251c5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8" name="Google Shape;1258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734a882cf6_0_8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734a882cf6_0_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1734a882cf6_0_1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1734a882cf6_0_1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1734a882cf6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1734a882cf6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g33068dd0e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" name="Google Shape;1304;g33068dd0e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g3306c091c1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" name="Google Shape;1315;g3306c091c1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8" name="Google Shape;538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1" name="Google Shape;541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4" name="Google Shape;544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7" name="Google Shape;547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" name="Google Shape;550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9" name="Google Shape;599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5" name="Google Shape;645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9" name="Google Shape;649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1" name="Google Shape;671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" name="Google Shape;721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2" name="Google Shape;722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5" name="Google Shape;725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0" name="Google Shape;750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3" name="Google Shape;753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6" name="Google Shape;786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7" name="Google Shape;787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2" name="Google Shape;812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7" name="Google Shape;817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2" name="Google Shape;842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6" name="Google Shape;846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7" name="Google Shape;847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8" name="Google Shape;848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9" name="Google Shape;849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5" name="Google Shape;875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9" name="Google Shape;879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1" name="Google Shape;881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2" name="Google Shape;882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3" name="Google Shape;883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4" name="Google Shape;884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5" name="Google Shape;885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6" name="Google Shape;886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49" name="Google Shape;949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1" name="Google Shape;951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8" name="Google Shape;978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9" name="Google Shape;979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1" name="Google Shape;981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2" name="Google Shape;982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4" name="Google Shape;984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5" name="Google Shape;985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02" name="Google Shape;1002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" name="Google Shape;208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3" name="Google Shape;1233;p3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4" name="Google Shape;1234;p32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5" name="Google Shape;1235;p32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6" name="Google Shape;1236;p3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ADAPTIVE</a:t>
            </a:r>
            <a:r>
              <a:rPr lang="en" sz="520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" sz="5200">
                <a:solidFill>
                  <a:schemeClr val="dk2"/>
                </a:solidFill>
              </a:rPr>
              <a:t>HCI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Montserrat"/>
                <a:ea typeface="Montserrat"/>
                <a:cs typeface="Montserrat"/>
                <a:sym typeface="Montserrat"/>
              </a:rPr>
              <a:t>Real-time Stabilization and 3D Reconstruction of Hand Gestures and Finger Movement Traces Using LED-Equipped Gloves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7" name="Google Shape;1237;p32"/>
          <p:cNvSpPr txBox="1"/>
          <p:nvPr>
            <p:ph idx="1" type="subTitle"/>
          </p:nvPr>
        </p:nvSpPr>
        <p:spPr>
          <a:xfrm>
            <a:off x="713225" y="3521131"/>
            <a:ext cx="45288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Presented by Team 5: </a:t>
            </a:r>
            <a:r>
              <a:rPr lang="en"/>
              <a:t>Deniz Acikbas, Soham Naik, Zaynab Mourtada, Alan Raj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41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FEATURES</a:t>
            </a:r>
            <a:endParaRPr/>
          </a:p>
        </p:txBody>
      </p:sp>
      <p:sp>
        <p:nvSpPr>
          <p:cNvPr id="1324" name="Google Shape;1324;p41"/>
          <p:cNvSpPr txBox="1"/>
          <p:nvPr>
            <p:ph idx="1" type="subTitle"/>
          </p:nvPr>
        </p:nvSpPr>
        <p:spPr>
          <a:xfrm>
            <a:off x="232475" y="1448250"/>
            <a:ext cx="8735700" cy="3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Real-Time 3D Path Visualization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Displays path in real-time directly to screen.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Exports a text file </a:t>
            </a:r>
            <a:r>
              <a:rPr lang="en" sz="1100"/>
              <a:t>describing</a:t>
            </a:r>
            <a:r>
              <a:rPr lang="en" sz="1100"/>
              <a:t> the path for use in  ARCore and OpenGL ES to display the written path in AR/VR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Air-Writing Detection &amp; Tracking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YOLO-based tracking system identifies LED and captures finger movements.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Kalman filtering and Cubic Spline Interpolation applied to smooth trajectory and reduce noise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Demo Air Text inference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User Interaction &amp; AR Mode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Enables users to write freely in the air without physical contact.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Display letters in AR/VR mode for an immersive experience.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5" name="Google Shape;1325;p41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0" name="Google Shape;1330;p4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4099849" y="-381863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1" name="Google Shape;1331;p42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6939188">
            <a:off x="603297" y="3412299"/>
            <a:ext cx="1552576" cy="13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2" name="Google Shape;1332;p42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7">
            <a:off x="3711104" y="5212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3" name="Google Shape;1333;p42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7152235" y="3461350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334" name="Google Shape;1334;p42"/>
          <p:cNvSpPr txBox="1"/>
          <p:nvPr>
            <p:ph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9" name="Google Shape;1339;p43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865751" y="38407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0" name="Google Shape;1340;p43"/>
          <p:cNvSpPr txBox="1"/>
          <p:nvPr>
            <p:ph type="title"/>
          </p:nvPr>
        </p:nvSpPr>
        <p:spPr>
          <a:xfrm>
            <a:off x="201325" y="1673500"/>
            <a:ext cx="5787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FUTURE IMPROVEMENTS</a:t>
            </a:r>
            <a:endParaRPr sz="2900"/>
          </a:p>
        </p:txBody>
      </p:sp>
      <p:sp>
        <p:nvSpPr>
          <p:cNvPr id="1341" name="Google Shape;1341;p43"/>
          <p:cNvSpPr txBox="1"/>
          <p:nvPr>
            <p:ph idx="1" type="subTitle"/>
          </p:nvPr>
        </p:nvSpPr>
        <p:spPr>
          <a:xfrm>
            <a:off x="339000" y="2224075"/>
            <a:ext cx="8402100" cy="27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Expanded ML Capabilities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/>
              <a:t>Train deep learning models for personalized handwriting recognition.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/>
              <a:t>Collect more training and test data to improve model accuracy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2" name="Google Shape;1342;p43"/>
          <p:cNvPicPr preferRelativeResize="0"/>
          <p:nvPr/>
        </p:nvPicPr>
        <p:blipFill rotWithShape="1">
          <a:blip r:embed="rId4">
            <a:alphaModFix/>
          </a:blip>
          <a:srcRect b="4591" l="24331" r="23342" t="5721"/>
          <a:stretch/>
        </p:blipFill>
        <p:spPr>
          <a:xfrm rot="3189503">
            <a:off x="6334036" y="2295000"/>
            <a:ext cx="1857375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3" name="Google Shape;1343;p43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-8866461">
            <a:off x="5681762" y="28647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4" name="Google Shape;1344;p43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1203246">
            <a:off x="7347606" y="1729371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5" name="Google Shape;1345;p43"/>
          <p:cNvPicPr preferRelativeResize="0"/>
          <p:nvPr/>
        </p:nvPicPr>
        <p:blipFill rotWithShape="1">
          <a:blip r:embed="rId7">
            <a:alphaModFix/>
          </a:blip>
          <a:srcRect b="8336" l="18647" r="8852" t="7960"/>
          <a:stretch/>
        </p:blipFill>
        <p:spPr>
          <a:xfrm rot="-1406505">
            <a:off x="5352664" y="1240081"/>
            <a:ext cx="1891408" cy="1228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2" name="Google Shape;1242;p33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243" name="Google Shape;1243;p33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244" name="Google Shape;1244;p33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project focuses on developing a mobile application that captures, stabilizes, and smooths virtual hand movements for patients with Parkinson’s disease, specifically for virtual writing, while also converting it into text.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5" name="Google Shape;1245;p33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6" name="Google Shape;1246;p33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7" name="Google Shape;1247;p33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8" name="Google Shape;1248;p33"/>
          <p:cNvPicPr preferRelativeResize="0"/>
          <p:nvPr/>
        </p:nvPicPr>
        <p:blipFill rotWithShape="1">
          <a:blip r:embed="rId7">
            <a:alphaModFix/>
          </a:blip>
          <a:srcRect b="0" l="15236" r="10474" t="0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9" name="Google Shape;1249;p33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3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Competitive Analysis</a:t>
            </a:r>
            <a:endParaRPr/>
          </a:p>
        </p:txBody>
      </p:sp>
      <p:sp>
        <p:nvSpPr>
          <p:cNvPr id="1255" name="Google Shape;1255;p34"/>
          <p:cNvSpPr txBox="1"/>
          <p:nvPr>
            <p:ph idx="1" type="body"/>
          </p:nvPr>
        </p:nvSpPr>
        <p:spPr>
          <a:xfrm>
            <a:off x="720000" y="1215750"/>
            <a:ext cx="7704000" cy="3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Competitor: "Trajectory-Based Air-Writing Recognition Using Deep Neural Network and Depth Sensor"</a:t>
            </a:r>
            <a:endParaRPr sz="1000"/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/>
              <a:t>Technology Used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○"/>
            </a:pPr>
            <a:r>
              <a:rPr lang="en" sz="1000"/>
              <a:t>3D depth camera for fingertip tracking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○"/>
            </a:pPr>
            <a:r>
              <a:rPr lang="en" sz="1000"/>
              <a:t>Deep learning models: LSTM and CNN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○"/>
            </a:pPr>
            <a:r>
              <a:rPr lang="en" sz="1000"/>
              <a:t>Data normalization (nearest neighbor, root point translation)</a:t>
            </a:r>
            <a:endParaRPr sz="1000"/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/>
              <a:t>Strengths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/>
              <a:t>Achieved 99.32% accuracy on the 6DMG dataset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/>
              <a:t>Developed a large dataset (21,000 trajectories) for deep learning applications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○"/>
            </a:pPr>
            <a:r>
              <a:rPr lang="en" sz="1000"/>
              <a:t>Robust recognition under different writing styles and conditions</a:t>
            </a:r>
            <a:endParaRPr sz="1000"/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/>
              <a:t>Weaknesses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/>
              <a:t>Requires a depth camera (specialized hardware)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/>
              <a:t>Shaky trajectories due to lack of a fixed writing boundary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/>
              <a:t>Offline approach (push-to-write) may limit real-time applications</a:t>
            </a:r>
            <a:endParaRPr sz="1000"/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lang="en" sz="1000"/>
              <a:t>Comparison with Our Approach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/>
              <a:t>Our system aims for real-time air-writing recognition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/>
              <a:t>Focus on enhanced stabilization techniques (Kalman filtering, ARCore integration)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/>
              <a:t>More accessible hardware (camera-based tracking without requiring depth sensors)</a:t>
            </a:r>
            <a:endParaRPr sz="1000"/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/>
              <a:t>Potential for better user experience in AR/VR applications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0" name="Google Shape;1260;p35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1" name="Google Shape;1261;p35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2" name="Google Shape;1262;p35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3" name="Google Shape;1263;p35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64" name="Google Shape;1264;p35"/>
          <p:cNvSpPr txBox="1"/>
          <p:nvPr>
            <p:ph type="title"/>
          </p:nvPr>
        </p:nvSpPr>
        <p:spPr>
          <a:xfrm>
            <a:off x="872400" y="22318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WORKFLOW</a:t>
            </a:r>
            <a:endParaRPr/>
          </a:p>
        </p:txBody>
      </p:sp>
      <p:pic>
        <p:nvPicPr>
          <p:cNvPr id="1265" name="Google Shape;1265;p35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0" name="Google Shape;1270;p36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271" name="Google Shape;1271;p36"/>
          <p:cNvSpPr txBox="1"/>
          <p:nvPr>
            <p:ph type="title"/>
          </p:nvPr>
        </p:nvSpPr>
        <p:spPr>
          <a:xfrm>
            <a:off x="344525" y="1929125"/>
            <a:ext cx="4112700" cy="71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SYSTEM</a:t>
            </a:r>
            <a:endParaRPr/>
          </a:p>
        </p:txBody>
      </p:sp>
      <p:sp>
        <p:nvSpPr>
          <p:cNvPr id="1272" name="Google Shape;1272;p36"/>
          <p:cNvSpPr txBox="1"/>
          <p:nvPr>
            <p:ph idx="1" type="subTitle"/>
          </p:nvPr>
        </p:nvSpPr>
        <p:spPr>
          <a:xfrm>
            <a:off x="720000" y="2986350"/>
            <a:ext cx="3594000" cy="11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Prerequisites: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 wears LED gloves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 access mobile application</a:t>
            </a:r>
            <a:endParaRPr/>
          </a:p>
        </p:txBody>
      </p:sp>
      <p:pic>
        <p:nvPicPr>
          <p:cNvPr id="1273" name="Google Shape;1273;p36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203247">
            <a:off x="7813604" y="4278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4" name="Google Shape;1274;p36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5" name="Google Shape;1275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53554" y="1093034"/>
            <a:ext cx="3284969" cy="300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0" name="Google Shape;1280;p37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1" name="Google Shape;1281;p37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2" name="Google Shape;1282;p37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3" name="Google Shape;1283;p37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sp>
        <p:nvSpPr>
          <p:cNvPr id="1284" name="Google Shape;1284;p37"/>
          <p:cNvSpPr txBox="1"/>
          <p:nvPr>
            <p:ph type="title"/>
          </p:nvPr>
        </p:nvSpPr>
        <p:spPr>
          <a:xfrm>
            <a:off x="981125" y="1535125"/>
            <a:ext cx="7186500" cy="178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FUNCTIONALITY LIST</a:t>
            </a:r>
            <a:endParaRPr sz="4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3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 LIST</a:t>
            </a:r>
            <a:endParaRPr/>
          </a:p>
        </p:txBody>
      </p:sp>
      <p:sp>
        <p:nvSpPr>
          <p:cNvPr id="1290" name="Google Shape;1290;p38"/>
          <p:cNvSpPr txBox="1"/>
          <p:nvPr>
            <p:ph idx="7" type="subTitle"/>
          </p:nvPr>
        </p:nvSpPr>
        <p:spPr>
          <a:xfrm>
            <a:off x="3245000" y="972325"/>
            <a:ext cx="3025500" cy="69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Application</a:t>
            </a:r>
            <a:endParaRPr/>
          </a:p>
        </p:txBody>
      </p:sp>
      <p:sp>
        <p:nvSpPr>
          <p:cNvPr id="1291" name="Google Shape;1291;p38"/>
          <p:cNvSpPr txBox="1"/>
          <p:nvPr>
            <p:ph idx="6" type="subTitle"/>
          </p:nvPr>
        </p:nvSpPr>
        <p:spPr>
          <a:xfrm>
            <a:off x="1356600" y="3257175"/>
            <a:ext cx="3545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1292" name="Google Shape;1292;p38"/>
          <p:cNvSpPr txBox="1"/>
          <p:nvPr>
            <p:ph idx="5" type="subTitle"/>
          </p:nvPr>
        </p:nvSpPr>
        <p:spPr>
          <a:xfrm>
            <a:off x="754375" y="1214175"/>
            <a:ext cx="21759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LED GLOVES</a:t>
            </a:r>
            <a:endParaRPr/>
          </a:p>
        </p:txBody>
      </p:sp>
      <p:sp>
        <p:nvSpPr>
          <p:cNvPr id="1293" name="Google Shape;1293;p38"/>
          <p:cNvSpPr txBox="1"/>
          <p:nvPr>
            <p:ph idx="1" type="subTitle"/>
          </p:nvPr>
        </p:nvSpPr>
        <p:spPr>
          <a:xfrm>
            <a:off x="626175" y="1614225"/>
            <a:ext cx="2595000" cy="16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Language:</a:t>
            </a:r>
            <a:r>
              <a:rPr lang="en"/>
              <a:t> 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Hardware: </a:t>
            </a:r>
            <a:r>
              <a:rPr lang="en"/>
              <a:t>Arduino Nano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Controls brightness of gloves using PWM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Each user has a distinct pattern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38"/>
          <p:cNvSpPr txBox="1"/>
          <p:nvPr>
            <p:ph idx="2" type="subTitle"/>
          </p:nvPr>
        </p:nvSpPr>
        <p:spPr>
          <a:xfrm>
            <a:off x="3204350" y="1534950"/>
            <a:ext cx="3025500" cy="17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Stack: </a:t>
            </a:r>
            <a:r>
              <a:rPr lang="en"/>
              <a:t>Kotlin, Android Studio</a:t>
            </a:r>
            <a:endParaRPr/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 draws in front of camera, app </a:t>
            </a:r>
            <a:r>
              <a:rPr lang="en"/>
              <a:t>sends to other modules, returning smoothed writing, text inference, and 3D visualization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38"/>
          <p:cNvSpPr txBox="1"/>
          <p:nvPr>
            <p:ph idx="3" type="subTitle"/>
          </p:nvPr>
        </p:nvSpPr>
        <p:spPr>
          <a:xfrm>
            <a:off x="1505325" y="3638175"/>
            <a:ext cx="3373500" cy="13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Tech:</a:t>
            </a:r>
            <a:r>
              <a:rPr lang="en"/>
              <a:t> LSTM model, YOLOv8, TFLite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YOLOv8 detects nodes/objects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LSTM recognizes digits/characters for text inference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38"/>
          <p:cNvSpPr txBox="1"/>
          <p:nvPr>
            <p:ph idx="4" type="subTitle"/>
          </p:nvPr>
        </p:nvSpPr>
        <p:spPr>
          <a:xfrm>
            <a:off x="5022275" y="3714375"/>
            <a:ext cx="2595000" cy="9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Tech:</a:t>
            </a:r>
            <a:r>
              <a:rPr lang="en"/>
              <a:t> ARCore + OpenGL 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Visualizes the output from the ML module in 3D VR mode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38"/>
          <p:cNvSpPr txBox="1"/>
          <p:nvPr>
            <p:ph idx="8" type="subTitle"/>
          </p:nvPr>
        </p:nvSpPr>
        <p:spPr>
          <a:xfrm>
            <a:off x="4911575" y="3257175"/>
            <a:ext cx="29343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VISUALIZATION</a:t>
            </a:r>
            <a:endParaRPr/>
          </a:p>
        </p:txBody>
      </p:sp>
      <p:pic>
        <p:nvPicPr>
          <p:cNvPr id="1298" name="Google Shape;1298;p38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1496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9" name="Google Shape;1299;p38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1220421">
            <a:off x="85624" y="3195197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00" name="Google Shape;1300;p38"/>
          <p:cNvSpPr txBox="1"/>
          <p:nvPr/>
        </p:nvSpPr>
        <p:spPr>
          <a:xfrm>
            <a:off x="6045925" y="1201963"/>
            <a:ext cx="3227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Image Processing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301" name="Google Shape;1301;p38"/>
          <p:cNvSpPr txBox="1"/>
          <p:nvPr/>
        </p:nvSpPr>
        <p:spPr>
          <a:xfrm>
            <a:off x="6270500" y="1647225"/>
            <a:ext cx="2810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Tech: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Camera 2 API, OpenCV, Kalman Filter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Reduces noise, smoothes writing, and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processes input for ML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39"/>
          <p:cNvSpPr txBox="1"/>
          <p:nvPr>
            <p:ph type="title"/>
          </p:nvPr>
        </p:nvSpPr>
        <p:spPr>
          <a:xfrm>
            <a:off x="490050" y="128350"/>
            <a:ext cx="81639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Processing &amp; </a:t>
            </a:r>
            <a:r>
              <a:rPr lang="en" sz="2800"/>
              <a:t>You Only Look Once (YOLO)</a:t>
            </a:r>
            <a:endParaRPr sz="2800"/>
          </a:p>
        </p:txBody>
      </p:sp>
      <p:pic>
        <p:nvPicPr>
          <p:cNvPr id="1307" name="Google Shape;1307;p39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9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9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9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1" name="Google Shape;1311;p39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2" name="Google Shape;1312;p39"/>
          <p:cNvSpPr txBox="1"/>
          <p:nvPr/>
        </p:nvSpPr>
        <p:spPr>
          <a:xfrm>
            <a:off x="191025" y="778425"/>
            <a:ext cx="5423400" cy="3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Pre-Processing (Preparing Input for YOLO)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YOLO Inference (Real-Time Object Detection)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Post-Processing (Refining &amp; Tracking)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Smooth tracking using Kalman Filter &amp; Spline Interpolation.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Output: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Optimized detection results displayed on the video frame in real-time.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Tracking data stored for Text Inference or AR visualization.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40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VISUALIZATION</a:t>
            </a:r>
            <a:endParaRPr/>
          </a:p>
        </p:txBody>
      </p:sp>
      <p:sp>
        <p:nvSpPr>
          <p:cNvPr id="1318" name="Google Shape;1318;p40"/>
          <p:cNvSpPr txBox="1"/>
          <p:nvPr>
            <p:ph idx="1" type="subTitle"/>
          </p:nvPr>
        </p:nvSpPr>
        <p:spPr>
          <a:xfrm>
            <a:off x="720000" y="1112200"/>
            <a:ext cx="8021100" cy="36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Tech: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/>
              <a:t>ARCore: Enables augmented reality features by combining real-world camera feed with 3D visuals.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/>
              <a:t>OpenGL ES: Renders data allowing real-time visualizations.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Process: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/>
              <a:t>ML Module Output: Tracks LED glove movements in 3D space and outputs coordinates for the air-written letters.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/>
              <a:t>OpenGL ES Rendering: Creates smooth 3D visualizations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/>
              <a:t>ARCore Integration: Uses real-time camera and AR features to display 3D path visualization of the letters.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